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70707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08981" y="2368878"/>
            <a:ext cx="3079017" cy="375284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322848" y="0"/>
            <a:ext cx="2063437" cy="1798688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92989" y="6662094"/>
            <a:ext cx="5903280" cy="3624905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6173008" y="0"/>
            <a:ext cx="2114991" cy="136277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478056" y="2078483"/>
            <a:ext cx="9091295" cy="3073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0" b="1" i="0">
                <a:solidFill>
                  <a:srgbClr val="64E687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3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7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3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3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70707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858254" y="3386519"/>
            <a:ext cx="5751830" cy="14535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3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233300" y="4837146"/>
            <a:ext cx="14034135" cy="52558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1" i="0">
                <a:solidFill>
                  <a:schemeClr val="bg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6660515" algn="l"/>
                <a:tab pos="8266430" algn="l"/>
              </a:tabLst>
            </a:pPr>
            <a:r>
              <a:rPr dirty="0" spc="30"/>
              <a:t>Implementing	</a:t>
            </a:r>
            <a:r>
              <a:rPr dirty="0" spc="-35"/>
              <a:t>a </a:t>
            </a:r>
            <a:r>
              <a:rPr dirty="0" spc="-2480"/>
              <a:t> </a:t>
            </a:r>
            <a:r>
              <a:rPr dirty="0" spc="35"/>
              <a:t>B</a:t>
            </a:r>
            <a:r>
              <a:rPr dirty="0" spc="25"/>
              <a:t>l</a:t>
            </a:r>
            <a:r>
              <a:rPr dirty="0" spc="-10"/>
              <a:t>o</a:t>
            </a:r>
            <a:r>
              <a:rPr dirty="0" spc="45"/>
              <a:t>c</a:t>
            </a:r>
            <a:r>
              <a:rPr dirty="0" spc="40"/>
              <a:t>k</a:t>
            </a:r>
            <a:r>
              <a:rPr dirty="0" spc="45"/>
              <a:t>c</a:t>
            </a:r>
            <a:r>
              <a:rPr dirty="0" spc="-30"/>
              <a:t>h</a:t>
            </a:r>
            <a:r>
              <a:rPr dirty="0" spc="-40"/>
              <a:t>a</a:t>
            </a:r>
            <a:r>
              <a:rPr dirty="0" spc="25"/>
              <a:t>i</a:t>
            </a:r>
            <a:r>
              <a:rPr dirty="0" spc="-25"/>
              <a:t>n</a:t>
            </a:r>
            <a:r>
              <a:rPr dirty="0"/>
              <a:t>	</a:t>
            </a:r>
            <a:r>
              <a:rPr dirty="0" spc="-55"/>
              <a:t>w</a:t>
            </a:r>
            <a:r>
              <a:rPr dirty="0" spc="25"/>
              <a:t>i</a:t>
            </a:r>
            <a:r>
              <a:rPr dirty="0" spc="-75"/>
              <a:t>t</a:t>
            </a:r>
            <a:r>
              <a:rPr dirty="0" spc="-25"/>
              <a:t>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78056" y="5126483"/>
            <a:ext cx="3877310" cy="15494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0000" spc="5" b="1">
                <a:solidFill>
                  <a:srgbClr val="64E687"/>
                </a:solidFill>
                <a:latin typeface="Roboto"/>
                <a:cs typeface="Roboto"/>
              </a:rPr>
              <a:t>DPC++</a:t>
            </a:r>
            <a:endParaRPr sz="10000">
              <a:latin typeface="Roboto"/>
              <a:cs typeface="Robo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91314" y="6594262"/>
            <a:ext cx="6935470" cy="5740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600" spc="-135">
                <a:solidFill>
                  <a:srgbClr val="64E687"/>
                </a:solidFill>
                <a:latin typeface="Lucida Sans Unicode"/>
                <a:cs typeface="Lucida Sans Unicode"/>
              </a:rPr>
              <a:t>A</a:t>
            </a:r>
            <a:r>
              <a:rPr dirty="0" sz="3600" spc="-250">
                <a:solidFill>
                  <a:srgbClr val="64E687"/>
                </a:solidFill>
                <a:latin typeface="Lucida Sans Unicode"/>
                <a:cs typeface="Lucida Sans Unicode"/>
              </a:rPr>
              <a:t> </a:t>
            </a:r>
            <a:r>
              <a:rPr dirty="0" sz="3600" spc="275">
                <a:solidFill>
                  <a:srgbClr val="64E687"/>
                </a:solidFill>
                <a:latin typeface="Lucida Sans Unicode"/>
                <a:cs typeface="Lucida Sans Unicode"/>
              </a:rPr>
              <a:t>P</a:t>
            </a:r>
            <a:r>
              <a:rPr dirty="0" sz="3600" spc="-35">
                <a:solidFill>
                  <a:srgbClr val="64E687"/>
                </a:solidFill>
                <a:latin typeface="Lucida Sans Unicode"/>
                <a:cs typeface="Lucida Sans Unicode"/>
              </a:rPr>
              <a:t>a</a:t>
            </a:r>
            <a:r>
              <a:rPr dirty="0" sz="3600" spc="-260">
                <a:solidFill>
                  <a:srgbClr val="64E687"/>
                </a:solidFill>
                <a:latin typeface="Lucida Sans Unicode"/>
                <a:cs typeface="Lucida Sans Unicode"/>
              </a:rPr>
              <a:t>r</a:t>
            </a:r>
            <a:r>
              <a:rPr dirty="0" sz="3600" spc="-35">
                <a:solidFill>
                  <a:srgbClr val="64E687"/>
                </a:solidFill>
                <a:latin typeface="Lucida Sans Unicode"/>
                <a:cs typeface="Lucida Sans Unicode"/>
              </a:rPr>
              <a:t>a</a:t>
            </a:r>
            <a:r>
              <a:rPr dirty="0" sz="3600" spc="-175">
                <a:solidFill>
                  <a:srgbClr val="64E687"/>
                </a:solidFill>
                <a:latin typeface="Lucida Sans Unicode"/>
                <a:cs typeface="Lucida Sans Unicode"/>
              </a:rPr>
              <a:t>ll</a:t>
            </a:r>
            <a:r>
              <a:rPr dirty="0" sz="3600" spc="-100">
                <a:solidFill>
                  <a:srgbClr val="64E687"/>
                </a:solidFill>
                <a:latin typeface="Lucida Sans Unicode"/>
                <a:cs typeface="Lucida Sans Unicode"/>
              </a:rPr>
              <a:t>e</a:t>
            </a:r>
            <a:r>
              <a:rPr dirty="0" sz="3600" spc="-170">
                <a:solidFill>
                  <a:srgbClr val="64E687"/>
                </a:solidFill>
                <a:latin typeface="Lucida Sans Unicode"/>
                <a:cs typeface="Lucida Sans Unicode"/>
              </a:rPr>
              <a:t>l</a:t>
            </a:r>
            <a:r>
              <a:rPr dirty="0" sz="3600" spc="-250">
                <a:solidFill>
                  <a:srgbClr val="64E687"/>
                </a:solidFill>
                <a:latin typeface="Lucida Sans Unicode"/>
                <a:cs typeface="Lucida Sans Unicode"/>
              </a:rPr>
              <a:t> </a:t>
            </a:r>
            <a:r>
              <a:rPr dirty="0" sz="3600" spc="275">
                <a:solidFill>
                  <a:srgbClr val="64E687"/>
                </a:solidFill>
                <a:latin typeface="Lucida Sans Unicode"/>
                <a:cs typeface="Lucida Sans Unicode"/>
              </a:rPr>
              <a:t>P</a:t>
            </a:r>
            <a:r>
              <a:rPr dirty="0" sz="3600" spc="-260">
                <a:solidFill>
                  <a:srgbClr val="64E687"/>
                </a:solidFill>
                <a:latin typeface="Lucida Sans Unicode"/>
                <a:cs typeface="Lucida Sans Unicode"/>
              </a:rPr>
              <a:t>r</a:t>
            </a:r>
            <a:r>
              <a:rPr dirty="0" sz="3600" spc="-165">
                <a:solidFill>
                  <a:srgbClr val="64E687"/>
                </a:solidFill>
                <a:latin typeface="Lucida Sans Unicode"/>
                <a:cs typeface="Lucida Sans Unicode"/>
              </a:rPr>
              <a:t>o</a:t>
            </a:r>
            <a:r>
              <a:rPr dirty="0" sz="3600" spc="-229">
                <a:solidFill>
                  <a:srgbClr val="64E687"/>
                </a:solidFill>
                <a:latin typeface="Lucida Sans Unicode"/>
                <a:cs typeface="Lucida Sans Unicode"/>
              </a:rPr>
              <a:t>g</a:t>
            </a:r>
            <a:r>
              <a:rPr dirty="0" sz="3600" spc="-260">
                <a:solidFill>
                  <a:srgbClr val="64E687"/>
                </a:solidFill>
                <a:latin typeface="Lucida Sans Unicode"/>
                <a:cs typeface="Lucida Sans Unicode"/>
              </a:rPr>
              <a:t>r</a:t>
            </a:r>
            <a:r>
              <a:rPr dirty="0" sz="3600" spc="-35">
                <a:solidFill>
                  <a:srgbClr val="64E687"/>
                </a:solidFill>
                <a:latin typeface="Lucida Sans Unicode"/>
                <a:cs typeface="Lucida Sans Unicode"/>
              </a:rPr>
              <a:t>a</a:t>
            </a:r>
            <a:r>
              <a:rPr dirty="0" sz="3600" spc="-215">
                <a:solidFill>
                  <a:srgbClr val="64E687"/>
                </a:solidFill>
                <a:latin typeface="Lucida Sans Unicode"/>
                <a:cs typeface="Lucida Sans Unicode"/>
              </a:rPr>
              <a:t>mm</a:t>
            </a:r>
            <a:r>
              <a:rPr dirty="0" sz="3600" spc="-175">
                <a:solidFill>
                  <a:srgbClr val="64E687"/>
                </a:solidFill>
                <a:latin typeface="Lucida Sans Unicode"/>
                <a:cs typeface="Lucida Sans Unicode"/>
              </a:rPr>
              <a:t>i</a:t>
            </a:r>
            <a:r>
              <a:rPr dirty="0" sz="3600" spc="-254">
                <a:solidFill>
                  <a:srgbClr val="64E687"/>
                </a:solidFill>
                <a:latin typeface="Lucida Sans Unicode"/>
                <a:cs typeface="Lucida Sans Unicode"/>
              </a:rPr>
              <a:t>n</a:t>
            </a:r>
            <a:r>
              <a:rPr dirty="0" sz="3600" spc="-225">
                <a:solidFill>
                  <a:srgbClr val="64E687"/>
                </a:solidFill>
                <a:latin typeface="Lucida Sans Unicode"/>
                <a:cs typeface="Lucida Sans Unicode"/>
              </a:rPr>
              <a:t>g</a:t>
            </a:r>
            <a:r>
              <a:rPr dirty="0" sz="3600" spc="-250">
                <a:solidFill>
                  <a:srgbClr val="64E687"/>
                </a:solidFill>
                <a:latin typeface="Lucida Sans Unicode"/>
                <a:cs typeface="Lucida Sans Unicode"/>
              </a:rPr>
              <a:t> </a:t>
            </a:r>
            <a:r>
              <a:rPr dirty="0" sz="3600" spc="-140">
                <a:solidFill>
                  <a:srgbClr val="64E687"/>
                </a:solidFill>
                <a:latin typeface="Lucida Sans Unicode"/>
                <a:cs typeface="Lucida Sans Unicode"/>
              </a:rPr>
              <a:t>A</a:t>
            </a:r>
            <a:r>
              <a:rPr dirty="0" sz="3600" spc="-250">
                <a:solidFill>
                  <a:srgbClr val="64E687"/>
                </a:solidFill>
                <a:latin typeface="Lucida Sans Unicode"/>
                <a:cs typeface="Lucida Sans Unicode"/>
              </a:rPr>
              <a:t>pp</a:t>
            </a:r>
            <a:r>
              <a:rPr dirty="0" sz="3600" spc="-260">
                <a:solidFill>
                  <a:srgbClr val="64E687"/>
                </a:solidFill>
                <a:latin typeface="Lucida Sans Unicode"/>
                <a:cs typeface="Lucida Sans Unicode"/>
              </a:rPr>
              <a:t>r</a:t>
            </a:r>
            <a:r>
              <a:rPr dirty="0" sz="3600" spc="-165">
                <a:solidFill>
                  <a:srgbClr val="64E687"/>
                </a:solidFill>
                <a:latin typeface="Lucida Sans Unicode"/>
                <a:cs typeface="Lucida Sans Unicode"/>
              </a:rPr>
              <a:t>o</a:t>
            </a:r>
            <a:r>
              <a:rPr dirty="0" sz="3600" spc="-35">
                <a:solidFill>
                  <a:srgbClr val="64E687"/>
                </a:solidFill>
                <a:latin typeface="Lucida Sans Unicode"/>
                <a:cs typeface="Lucida Sans Unicode"/>
              </a:rPr>
              <a:t>a</a:t>
            </a:r>
            <a:r>
              <a:rPr dirty="0" sz="3600" spc="35">
                <a:solidFill>
                  <a:srgbClr val="64E687"/>
                </a:solidFill>
                <a:latin typeface="Lucida Sans Unicode"/>
                <a:cs typeface="Lucida Sans Unicode"/>
              </a:rPr>
              <a:t>c</a:t>
            </a:r>
            <a:r>
              <a:rPr dirty="0" sz="3600" spc="-254">
                <a:solidFill>
                  <a:srgbClr val="64E687"/>
                </a:solidFill>
                <a:latin typeface="Lucida Sans Unicode"/>
                <a:cs typeface="Lucida Sans Unicode"/>
              </a:rPr>
              <a:t>h</a:t>
            </a:r>
            <a:endParaRPr sz="3600">
              <a:latin typeface="Lucida Sans Unicode"/>
              <a:cs typeface="Lucida Sans Unicode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398564" y="1111972"/>
            <a:ext cx="772160" cy="259079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500" spc="60">
                <a:solidFill>
                  <a:srgbClr val="FFFFFF"/>
                </a:solidFill>
                <a:latin typeface="Microsoft Sans Serif"/>
                <a:cs typeface="Microsoft Sans Serif"/>
              </a:rPr>
              <a:t>One</a:t>
            </a:r>
            <a:r>
              <a:rPr dirty="0" sz="1500" spc="-95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1500" spc="20">
                <a:solidFill>
                  <a:srgbClr val="FFFFFF"/>
                </a:solidFill>
                <a:latin typeface="Microsoft Sans Serif"/>
                <a:cs typeface="Microsoft Sans Serif"/>
              </a:rPr>
              <a:t>API</a:t>
            </a:r>
            <a:endParaRPr sz="1500">
              <a:latin typeface="Microsoft Sans Serif"/>
              <a:cs typeface="Microsoft Sans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616639" y="0"/>
            <a:ext cx="17671415" cy="9267825"/>
            <a:chOff x="616639" y="0"/>
            <a:chExt cx="17671415" cy="926782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145049" y="0"/>
              <a:ext cx="4142950" cy="524929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616639" y="5143500"/>
              <a:ext cx="17671415" cy="4098925"/>
            </a:xfrm>
            <a:custGeom>
              <a:avLst/>
              <a:gdLst/>
              <a:ahLst/>
              <a:cxnLst/>
              <a:rect l="l" t="t" r="r" b="b"/>
              <a:pathLst>
                <a:path w="17671415" h="4098925">
                  <a:moveTo>
                    <a:pt x="0" y="4098726"/>
                  </a:moveTo>
                  <a:lnTo>
                    <a:pt x="0" y="0"/>
                  </a:lnTo>
                  <a:lnTo>
                    <a:pt x="17671360" y="0"/>
                  </a:lnTo>
                  <a:lnTo>
                    <a:pt x="17671360" y="4098726"/>
                  </a:lnTo>
                  <a:lnTo>
                    <a:pt x="0" y="4098726"/>
                  </a:lnTo>
                  <a:close/>
                </a:path>
              </a:pathLst>
            </a:custGeom>
            <a:solidFill>
              <a:srgbClr val="07070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616639" y="9258294"/>
              <a:ext cx="17671415" cy="0"/>
            </a:xfrm>
            <a:custGeom>
              <a:avLst/>
              <a:gdLst/>
              <a:ahLst/>
              <a:cxnLst/>
              <a:rect l="l" t="t" r="r" b="b"/>
              <a:pathLst>
                <a:path w="17671415" h="0">
                  <a:moveTo>
                    <a:pt x="17671359" y="0"/>
                  </a:moveTo>
                  <a:lnTo>
                    <a:pt x="0" y="0"/>
                  </a:lnTo>
                </a:path>
              </a:pathLst>
            </a:custGeom>
            <a:ln w="19049">
              <a:solidFill>
                <a:srgbClr val="64E687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31014" y="6057900"/>
              <a:ext cx="200025" cy="20002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31014" y="6734175"/>
              <a:ext cx="200025" cy="200024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31014" y="7410450"/>
              <a:ext cx="200025" cy="200024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328143" y="915134"/>
            <a:ext cx="12637135" cy="2446655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dirty="0" sz="7950" spc="40">
                <a:solidFill>
                  <a:srgbClr val="64E687"/>
                </a:solidFill>
                <a:latin typeface="Roboto"/>
                <a:cs typeface="Roboto"/>
              </a:rPr>
              <a:t>Benefits</a:t>
            </a:r>
            <a:r>
              <a:rPr dirty="0" sz="7950" spc="-20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950" spc="40">
                <a:solidFill>
                  <a:srgbClr val="64E687"/>
                </a:solidFill>
                <a:latin typeface="Roboto"/>
                <a:cs typeface="Roboto"/>
              </a:rPr>
              <a:t>of</a:t>
            </a:r>
            <a:r>
              <a:rPr dirty="0" sz="7950" spc="-15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950">
                <a:solidFill>
                  <a:srgbClr val="64E687"/>
                </a:solidFill>
                <a:latin typeface="Roboto"/>
                <a:cs typeface="Roboto"/>
              </a:rPr>
              <a:t>using</a:t>
            </a:r>
            <a:r>
              <a:rPr dirty="0" sz="7950" spc="-15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950" spc="5">
                <a:solidFill>
                  <a:srgbClr val="64E687"/>
                </a:solidFill>
                <a:latin typeface="Roboto"/>
                <a:cs typeface="Roboto"/>
              </a:rPr>
              <a:t>DPC++</a:t>
            </a:r>
            <a:r>
              <a:rPr dirty="0" sz="7950" spc="-15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950" spc="75">
                <a:solidFill>
                  <a:srgbClr val="64E687"/>
                </a:solidFill>
                <a:latin typeface="Roboto"/>
                <a:cs typeface="Roboto"/>
              </a:rPr>
              <a:t>for </a:t>
            </a:r>
            <a:r>
              <a:rPr dirty="0" sz="7950" spc="-1964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950" spc="5">
                <a:solidFill>
                  <a:srgbClr val="64E687"/>
                </a:solidFill>
                <a:latin typeface="Roboto"/>
                <a:cs typeface="Roboto"/>
              </a:rPr>
              <a:t>blockchain</a:t>
            </a:r>
            <a:r>
              <a:rPr dirty="0" sz="7950" spc="-10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950" spc="5">
                <a:solidFill>
                  <a:srgbClr val="64E687"/>
                </a:solidFill>
                <a:latin typeface="Roboto"/>
                <a:cs typeface="Roboto"/>
              </a:rPr>
              <a:t>mining</a:t>
            </a:r>
            <a:endParaRPr sz="7950">
              <a:latin typeface="Roboto"/>
              <a:cs typeface="Roboto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75365" y="5769070"/>
            <a:ext cx="13608685" cy="2063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5365"/>
              </a:lnSpc>
              <a:spcBef>
                <a:spcPts val="100"/>
              </a:spcBef>
            </a:pPr>
            <a:r>
              <a:rPr dirty="0" sz="4500" spc="-80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4500" spc="-265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4500" spc="-325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4500" spc="-204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4500" spc="-155">
                <a:solidFill>
                  <a:srgbClr val="FFFFFF"/>
                </a:solidFill>
                <a:latin typeface="Lucida Sans Unicode"/>
                <a:cs typeface="Lucida Sans Unicode"/>
              </a:rPr>
              <a:t>v</a:t>
            </a:r>
            <a:r>
              <a:rPr dirty="0" sz="4500" spc="-12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4500" spc="-295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dirty="0" sz="4500" spc="-3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4500" spc="-12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4500" spc="-325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4500" spc="-100">
                <a:solidFill>
                  <a:srgbClr val="FFFFFF"/>
                </a:solidFill>
                <a:latin typeface="Lucida Sans Unicode"/>
                <a:cs typeface="Lucida Sans Unicode"/>
              </a:rPr>
              <a:t>f</a:t>
            </a:r>
            <a:r>
              <a:rPr dirty="0" sz="4500" spc="-204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4500" spc="-325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4500" spc="-265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dirty="0" sz="4500" spc="-4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4500" spc="45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dirty="0" sz="4500" spc="-12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4500" spc="-3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4500" spc="-4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4500" spc="-295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dirty="0" sz="4500" spc="-3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4500" spc="-12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4500" spc="-100">
                <a:solidFill>
                  <a:srgbClr val="FFFFFF"/>
                </a:solidFill>
                <a:latin typeface="Lucida Sans Unicode"/>
                <a:cs typeface="Lucida Sans Unicode"/>
              </a:rPr>
              <a:t>ff</a:t>
            </a:r>
            <a:r>
              <a:rPr dirty="0" sz="4500" spc="-21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4500" spc="45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dirty="0" sz="4500" spc="-21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4500" spc="-12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4500" spc="45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dirty="0" sz="4500" spc="-225">
                <a:solidFill>
                  <a:srgbClr val="FFFFFF"/>
                </a:solidFill>
                <a:latin typeface="Lucida Sans Unicode"/>
                <a:cs typeface="Lucida Sans Unicode"/>
              </a:rPr>
              <a:t>y</a:t>
            </a:r>
            <a:endParaRPr sz="4500">
              <a:latin typeface="Lucida Sans Unicode"/>
              <a:cs typeface="Lucida Sans Unicode"/>
            </a:endParaRPr>
          </a:p>
          <a:p>
            <a:pPr marL="12700" marR="5080">
              <a:lnSpc>
                <a:spcPts val="5330"/>
              </a:lnSpc>
              <a:spcBef>
                <a:spcPts val="125"/>
              </a:spcBef>
            </a:pPr>
            <a:r>
              <a:rPr dirty="0" sz="4500" spc="-225">
                <a:solidFill>
                  <a:srgbClr val="FFFFFF"/>
                </a:solidFill>
                <a:latin typeface="Lucida Sans Unicode"/>
                <a:cs typeface="Lucida Sans Unicode"/>
              </a:rPr>
              <a:t>Ability </a:t>
            </a:r>
            <a:r>
              <a:rPr dirty="0" sz="4500" spc="-210">
                <a:solidFill>
                  <a:srgbClr val="FFFFFF"/>
                </a:solidFill>
                <a:latin typeface="Lucida Sans Unicode"/>
                <a:cs typeface="Lucida Sans Unicode"/>
              </a:rPr>
              <a:t>to </a:t>
            </a:r>
            <a:r>
              <a:rPr dirty="0" sz="4500" spc="-235">
                <a:solidFill>
                  <a:srgbClr val="FFFFFF"/>
                </a:solidFill>
                <a:latin typeface="Lucida Sans Unicode"/>
                <a:cs typeface="Lucida Sans Unicode"/>
              </a:rPr>
              <a:t>utilize </a:t>
            </a:r>
            <a:r>
              <a:rPr dirty="0" sz="4500" spc="-204">
                <a:solidFill>
                  <a:srgbClr val="FFFFFF"/>
                </a:solidFill>
                <a:latin typeface="Lucida Sans Unicode"/>
                <a:cs typeface="Lucida Sans Unicode"/>
              </a:rPr>
              <a:t>heterogeneous </a:t>
            </a:r>
            <a:r>
              <a:rPr dirty="0" sz="4500" spc="-229">
                <a:solidFill>
                  <a:srgbClr val="FFFFFF"/>
                </a:solidFill>
                <a:latin typeface="Lucida Sans Unicode"/>
                <a:cs typeface="Lucida Sans Unicode"/>
              </a:rPr>
              <a:t>computing </a:t>
            </a:r>
            <a:r>
              <a:rPr dirty="0" sz="4500" spc="-150">
                <a:solidFill>
                  <a:srgbClr val="FFFFFF"/>
                </a:solidFill>
                <a:latin typeface="Lucida Sans Unicode"/>
                <a:cs typeface="Lucida Sans Unicode"/>
              </a:rPr>
              <a:t>resources </a:t>
            </a:r>
            <a:r>
              <a:rPr dirty="0" sz="4500" spc="-14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4500" spc="24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dirty="0" sz="4500" spc="-21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4500" spc="-265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4500" spc="-215">
                <a:solidFill>
                  <a:srgbClr val="FFFFFF"/>
                </a:solidFill>
                <a:latin typeface="Lucida Sans Unicode"/>
                <a:cs typeface="Lucida Sans Unicode"/>
              </a:rPr>
              <a:t>li</a:t>
            </a:r>
            <a:r>
              <a:rPr dirty="0" sz="4500" spc="-100">
                <a:solidFill>
                  <a:srgbClr val="FFFFFF"/>
                </a:solidFill>
                <a:latin typeface="Lucida Sans Unicode"/>
                <a:cs typeface="Lucida Sans Unicode"/>
              </a:rPr>
              <a:t>f</a:t>
            </a:r>
            <a:r>
              <a:rPr dirty="0" sz="4500" spc="-21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4500" spc="-12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4500" spc="-295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dirty="0" sz="4500" spc="-3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4500" spc="-325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4500" spc="-204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4500" spc="-285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dirty="0" sz="4500" spc="-325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4500" spc="-4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4500" spc="-265">
                <a:solidFill>
                  <a:srgbClr val="FFFFFF"/>
                </a:solidFill>
                <a:latin typeface="Lucida Sans Unicode"/>
                <a:cs typeface="Lucida Sans Unicode"/>
              </a:rPr>
              <a:t>mm</a:t>
            </a:r>
            <a:r>
              <a:rPr dirty="0" sz="4500" spc="-21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4500" spc="-28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dirty="0" sz="4500" spc="-3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4500" spc="-265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dirty="0" sz="4500" spc="-204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4500" spc="-300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dirty="0" sz="4500" spc="-12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4500" spc="-210">
                <a:solidFill>
                  <a:srgbClr val="FFFFFF"/>
                </a:solidFill>
                <a:latin typeface="Lucida Sans Unicode"/>
                <a:cs typeface="Lucida Sans Unicode"/>
              </a:rPr>
              <a:t>l</a:t>
            </a:r>
            <a:r>
              <a:rPr dirty="0" sz="4500" spc="-3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4500" spc="-100">
                <a:solidFill>
                  <a:srgbClr val="FFFFFF"/>
                </a:solidFill>
                <a:latin typeface="Lucida Sans Unicode"/>
                <a:cs typeface="Lucida Sans Unicode"/>
              </a:rPr>
              <a:t>f</a:t>
            </a:r>
            <a:r>
              <a:rPr dirty="0" sz="4500" spc="-204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4500" spc="-32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4500" spc="-3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4500" spc="-4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4500" spc="-325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4500" spc="-4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4500" spc="-215">
                <a:solidFill>
                  <a:srgbClr val="FFFFFF"/>
                </a:solidFill>
                <a:latin typeface="Lucida Sans Unicode"/>
                <a:cs typeface="Lucida Sans Unicode"/>
              </a:rPr>
              <a:t>ll</a:t>
            </a:r>
            <a:r>
              <a:rPr dirty="0" sz="4500" spc="-12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4500" spc="-210">
                <a:solidFill>
                  <a:srgbClr val="FFFFFF"/>
                </a:solidFill>
                <a:latin typeface="Lucida Sans Unicode"/>
                <a:cs typeface="Lucida Sans Unicode"/>
              </a:rPr>
              <a:t>l</a:t>
            </a:r>
            <a:r>
              <a:rPr dirty="0" sz="4500" spc="-31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4500" spc="45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dirty="0" sz="4500" spc="-204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4500" spc="-265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4500" spc="-320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dirty="0" sz="4500" spc="-22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dirty="0" sz="4500" spc="-21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4500" spc="-315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4500" spc="-28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endParaRPr sz="45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53529" y="1"/>
            <a:ext cx="6128392" cy="4542038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3697008" y="4772636"/>
            <a:ext cx="4591050" cy="5514975"/>
            <a:chOff x="13697008" y="4772636"/>
            <a:chExt cx="4591050" cy="551497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350187" y="4772636"/>
              <a:ext cx="2937811" cy="486817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697008" y="8854579"/>
              <a:ext cx="2019166" cy="143241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73116" y="1157190"/>
            <a:ext cx="9298305" cy="2346325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200"/>
              </a:lnSpc>
              <a:spcBef>
                <a:spcPts val="95"/>
              </a:spcBef>
            </a:pPr>
            <a:r>
              <a:rPr dirty="0" sz="7600" spc="55">
                <a:solidFill>
                  <a:srgbClr val="64E687"/>
                </a:solidFill>
                <a:latin typeface="Roboto"/>
                <a:cs typeface="Roboto"/>
              </a:rPr>
              <a:t>Parallel</a:t>
            </a:r>
            <a:r>
              <a:rPr dirty="0" sz="7600" spc="-30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600" spc="5">
                <a:solidFill>
                  <a:srgbClr val="64E687"/>
                </a:solidFill>
                <a:latin typeface="Roboto"/>
                <a:cs typeface="Roboto"/>
              </a:rPr>
              <a:t>computing</a:t>
            </a:r>
            <a:r>
              <a:rPr dirty="0" sz="7600" spc="-30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600" spc="5">
                <a:solidFill>
                  <a:srgbClr val="64E687"/>
                </a:solidFill>
                <a:latin typeface="Roboto"/>
                <a:cs typeface="Roboto"/>
              </a:rPr>
              <a:t>in </a:t>
            </a:r>
            <a:r>
              <a:rPr dirty="0" sz="7600" spc="-1880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600" spc="15">
                <a:solidFill>
                  <a:srgbClr val="64E687"/>
                </a:solidFill>
                <a:latin typeface="Roboto"/>
                <a:cs typeface="Roboto"/>
              </a:rPr>
              <a:t>blockchain</a:t>
            </a:r>
            <a:r>
              <a:rPr dirty="0" sz="7600" spc="-15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600" spc="20">
                <a:solidFill>
                  <a:srgbClr val="64E687"/>
                </a:solidFill>
                <a:latin typeface="Roboto"/>
                <a:cs typeface="Roboto"/>
              </a:rPr>
              <a:t>mining:</a:t>
            </a:r>
            <a:endParaRPr sz="7600">
              <a:latin typeface="Roboto"/>
              <a:cs typeface="Roboto"/>
            </a:endParaRP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31265" y="4437435"/>
            <a:ext cx="162647" cy="162647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31265" y="5073240"/>
            <a:ext cx="162647" cy="162647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31265" y="5709044"/>
            <a:ext cx="162647" cy="162647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31265" y="6344849"/>
            <a:ext cx="162647" cy="162647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31265" y="6980654"/>
            <a:ext cx="162647" cy="162647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434426" y="4117922"/>
            <a:ext cx="6536055" cy="320484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2326005">
              <a:lnSpc>
                <a:spcPct val="115900"/>
              </a:lnSpc>
              <a:spcBef>
                <a:spcPts val="90"/>
              </a:spcBef>
            </a:pPr>
            <a:r>
              <a:rPr dirty="0" sz="3600" spc="15" b="1">
                <a:solidFill>
                  <a:srgbClr val="FFFFFF"/>
                </a:solidFill>
                <a:latin typeface="Tahoma"/>
                <a:cs typeface="Tahoma"/>
              </a:rPr>
              <a:t>Efficient </a:t>
            </a:r>
            <a:r>
              <a:rPr dirty="0" sz="3600" spc="-60" b="1">
                <a:solidFill>
                  <a:srgbClr val="FFFFFF"/>
                </a:solidFill>
                <a:latin typeface="Tahoma"/>
                <a:cs typeface="Tahoma"/>
              </a:rPr>
              <a:t>mining </a:t>
            </a:r>
            <a:r>
              <a:rPr dirty="0" sz="3600" spc="-5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600" spc="10" b="1">
                <a:solidFill>
                  <a:srgbClr val="FFFFFF"/>
                </a:solidFill>
                <a:latin typeface="Tahoma"/>
                <a:cs typeface="Tahoma"/>
              </a:rPr>
              <a:t>Enhanced</a:t>
            </a:r>
            <a:r>
              <a:rPr dirty="0" sz="3600" spc="-25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600" b="1">
                <a:solidFill>
                  <a:srgbClr val="FFFFFF"/>
                </a:solidFill>
                <a:latin typeface="Tahoma"/>
                <a:cs typeface="Tahoma"/>
              </a:rPr>
              <a:t>security</a:t>
            </a:r>
            <a:endParaRPr sz="3600">
              <a:latin typeface="Tahoma"/>
              <a:cs typeface="Tahoma"/>
            </a:endParaRPr>
          </a:p>
          <a:p>
            <a:pPr marL="12700" marR="5080">
              <a:lnSpc>
                <a:spcPct val="115900"/>
              </a:lnSpc>
            </a:pPr>
            <a:r>
              <a:rPr dirty="0" sz="3600" spc="-25" b="1">
                <a:solidFill>
                  <a:srgbClr val="FFFFFF"/>
                </a:solidFill>
                <a:latin typeface="Tahoma"/>
                <a:cs typeface="Tahoma"/>
              </a:rPr>
              <a:t>Faster</a:t>
            </a:r>
            <a:r>
              <a:rPr dirty="0" sz="3600" spc="-204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600" spc="-10" b="1">
                <a:solidFill>
                  <a:srgbClr val="FFFFFF"/>
                </a:solidFill>
                <a:latin typeface="Tahoma"/>
                <a:cs typeface="Tahoma"/>
              </a:rPr>
              <a:t>transaction</a:t>
            </a:r>
            <a:r>
              <a:rPr dirty="0" sz="3600" spc="-204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600" spc="-5" b="1">
                <a:solidFill>
                  <a:srgbClr val="FFFFFF"/>
                </a:solidFill>
                <a:latin typeface="Tahoma"/>
                <a:cs typeface="Tahoma"/>
              </a:rPr>
              <a:t>validation </a:t>
            </a:r>
            <a:r>
              <a:rPr dirty="0" sz="3600" spc="-104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600" b="1">
                <a:solidFill>
                  <a:srgbClr val="FFFFFF"/>
                </a:solidFill>
                <a:latin typeface="Tahoma"/>
                <a:cs typeface="Tahoma"/>
              </a:rPr>
              <a:t>Scalability</a:t>
            </a:r>
            <a:endParaRPr sz="36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85"/>
              </a:spcBef>
            </a:pPr>
            <a:r>
              <a:rPr dirty="0" sz="3600" spc="-50" b="1">
                <a:solidFill>
                  <a:srgbClr val="FFFFFF"/>
                </a:solidFill>
                <a:latin typeface="Tahoma"/>
                <a:cs typeface="Tahoma"/>
              </a:rPr>
              <a:t>Improved</a:t>
            </a:r>
            <a:r>
              <a:rPr dirty="0" sz="3600" spc="-21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600" spc="-45" b="1">
                <a:solidFill>
                  <a:srgbClr val="FFFFFF"/>
                </a:solidFill>
                <a:latin typeface="Tahoma"/>
                <a:cs typeface="Tahoma"/>
              </a:rPr>
              <a:t>energy</a:t>
            </a:r>
            <a:r>
              <a:rPr dirty="0" sz="3600" spc="-21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3600" spc="25" b="1">
                <a:solidFill>
                  <a:srgbClr val="FFFFFF"/>
                </a:solidFill>
                <a:latin typeface="Tahoma"/>
                <a:cs typeface="Tahoma"/>
              </a:rPr>
              <a:t>efficiency</a:t>
            </a:r>
            <a:endParaRPr sz="36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53529" y="0"/>
            <a:ext cx="6128392" cy="4542037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3697008" y="4772635"/>
            <a:ext cx="4591050" cy="5514975"/>
            <a:chOff x="13697008" y="4772635"/>
            <a:chExt cx="4591050" cy="5514975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350188" y="4772635"/>
              <a:ext cx="2937811" cy="4868177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697008" y="8854578"/>
              <a:ext cx="2019166" cy="1432421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7714" y="1366430"/>
            <a:ext cx="10696575" cy="121920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7800" spc="25">
                <a:solidFill>
                  <a:srgbClr val="64E687"/>
                </a:solidFill>
                <a:latin typeface="Roboto"/>
                <a:cs typeface="Roboto"/>
              </a:rPr>
              <a:t>Implementation</a:t>
            </a:r>
            <a:r>
              <a:rPr dirty="0" sz="7800" spc="-20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800" spc="55">
                <a:solidFill>
                  <a:srgbClr val="64E687"/>
                </a:solidFill>
                <a:latin typeface="Roboto"/>
                <a:cs typeface="Roboto"/>
              </a:rPr>
              <a:t>of</a:t>
            </a:r>
            <a:r>
              <a:rPr dirty="0" sz="7800" spc="-20">
                <a:solidFill>
                  <a:srgbClr val="64E687"/>
                </a:solidFill>
                <a:latin typeface="Roboto"/>
                <a:cs typeface="Roboto"/>
              </a:rPr>
              <a:t> </a:t>
            </a:r>
            <a:r>
              <a:rPr dirty="0" sz="7800" spc="60">
                <a:solidFill>
                  <a:srgbClr val="64E687"/>
                </a:solidFill>
                <a:latin typeface="Roboto"/>
                <a:cs typeface="Roboto"/>
              </a:rPr>
              <a:t>code</a:t>
            </a:r>
            <a:endParaRPr sz="7800">
              <a:latin typeface="Roboto"/>
              <a:cs typeface="Roboto"/>
            </a:endParaRPr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20939" y="3976672"/>
            <a:ext cx="152400" cy="15239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20939" y="5214922"/>
            <a:ext cx="152400" cy="15239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20939" y="6453172"/>
            <a:ext cx="152400" cy="152399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20939" y="7691421"/>
            <a:ext cx="152400" cy="152399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20939" y="8929671"/>
            <a:ext cx="152400" cy="152399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1175547" y="3662620"/>
            <a:ext cx="12359640" cy="55975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450215">
              <a:lnSpc>
                <a:spcPct val="116100"/>
              </a:lnSpc>
              <a:spcBef>
                <a:spcPts val="95"/>
              </a:spcBef>
            </a:pP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10">
                <a:solidFill>
                  <a:srgbClr val="FFFFFF"/>
                </a:solidFill>
                <a:latin typeface="Lucida Sans Unicode"/>
                <a:cs typeface="Lucida Sans Unicode"/>
              </a:rPr>
              <a:t>code</a:t>
            </a:r>
            <a:r>
              <a:rPr dirty="0" sz="3500" spc="-229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implements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229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45">
                <a:solidFill>
                  <a:srgbClr val="FFFFFF"/>
                </a:solidFill>
                <a:latin typeface="Lucida Sans Unicode"/>
                <a:cs typeface="Lucida Sans Unicode"/>
              </a:rPr>
              <a:t>blockchain</a:t>
            </a:r>
            <a:r>
              <a:rPr dirty="0" sz="3500" spc="-229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10">
                <a:solidFill>
                  <a:srgbClr val="FFFFFF"/>
                </a:solidFill>
                <a:latin typeface="Lucida Sans Unicode"/>
                <a:cs typeface="Lucida Sans Unicode"/>
              </a:rPr>
              <a:t>data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50">
                <a:solidFill>
                  <a:srgbClr val="FFFFFF"/>
                </a:solidFill>
                <a:latin typeface="Lucida Sans Unicode"/>
                <a:cs typeface="Lucida Sans Unicode"/>
              </a:rPr>
              <a:t>structure</a:t>
            </a:r>
            <a:r>
              <a:rPr dirty="0" sz="3500" spc="-229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70">
                <a:solidFill>
                  <a:srgbClr val="FFFFFF"/>
                </a:solidFill>
                <a:latin typeface="Lucida Sans Unicode"/>
                <a:cs typeface="Lucida Sans Unicode"/>
              </a:rPr>
              <a:t>using</a:t>
            </a:r>
            <a:r>
              <a:rPr dirty="0" sz="3500" spc="-229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580">
                <a:solidFill>
                  <a:srgbClr val="FFFFFF"/>
                </a:solidFill>
                <a:latin typeface="Lucida Sans Unicode"/>
                <a:cs typeface="Lucida Sans Unicode"/>
              </a:rPr>
              <a:t>C++ </a:t>
            </a:r>
            <a:r>
              <a:rPr dirty="0" sz="3500" spc="-10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3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3500" spc="-225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19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dirty="0" sz="3500" spc="-80">
                <a:solidFill>
                  <a:srgbClr val="FFFFFF"/>
                </a:solidFill>
                <a:latin typeface="Lucida Sans Unicode"/>
                <a:cs typeface="Lucida Sans Unicode"/>
              </a:rPr>
              <a:t>Y</a:t>
            </a:r>
            <a:r>
              <a:rPr dirty="0" sz="3500" spc="-145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dirty="0" sz="3500" spc="20">
                <a:solidFill>
                  <a:srgbClr val="FFFFFF"/>
                </a:solidFill>
                <a:latin typeface="Lucida Sans Unicode"/>
                <a:cs typeface="Lucida Sans Unicode"/>
              </a:rPr>
              <a:t>L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75">
                <a:solidFill>
                  <a:srgbClr val="FFFFFF"/>
                </a:solidFill>
                <a:latin typeface="Lucida Sans Unicode"/>
                <a:cs typeface="Lucida Sans Unicode"/>
              </a:rPr>
              <a:t>f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3500" spc="-245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3500" spc="-3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25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3500" spc="-3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165">
                <a:solidFill>
                  <a:srgbClr val="FFFFFF"/>
                </a:solidFill>
                <a:latin typeface="Lucida Sans Unicode"/>
                <a:cs typeface="Lucida Sans Unicode"/>
              </a:rPr>
              <a:t>ll</a:t>
            </a:r>
            <a:r>
              <a:rPr dirty="0" sz="3500" spc="-9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160">
                <a:solidFill>
                  <a:srgbClr val="FFFFFF"/>
                </a:solidFill>
                <a:latin typeface="Lucida Sans Unicode"/>
                <a:cs typeface="Lucida Sans Unicode"/>
              </a:rPr>
              <a:t>l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4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3500" spc="-200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3500" spc="-245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dirty="0" sz="3500" spc="-17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dirty="0" sz="3500" spc="-16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3500" spc="-220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dirty="0" sz="3500" spc="-180">
                <a:solidFill>
                  <a:srgbClr val="FFFFFF"/>
                </a:solidFill>
                <a:latin typeface="Lucida Sans Unicode"/>
                <a:cs typeface="Lucida Sans Unicode"/>
              </a:rPr>
              <a:t>.</a:t>
            </a:r>
            <a:endParaRPr sz="3500">
              <a:latin typeface="Lucida Sans Unicode"/>
              <a:cs typeface="Lucida Sans Unicode"/>
            </a:endParaRPr>
          </a:p>
          <a:p>
            <a:pPr marL="12700" marR="605155">
              <a:lnSpc>
                <a:spcPts val="4880"/>
              </a:lnSpc>
              <a:spcBef>
                <a:spcPts val="270"/>
              </a:spcBef>
            </a:pP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45">
                <a:solidFill>
                  <a:srgbClr val="FFFFFF"/>
                </a:solidFill>
                <a:latin typeface="Lucida Sans Unicode"/>
                <a:cs typeface="Lucida Sans Unicode"/>
              </a:rPr>
              <a:t>blockchain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70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95">
                <a:solidFill>
                  <a:srgbClr val="FFFFFF"/>
                </a:solidFill>
                <a:latin typeface="Lucida Sans Unicode"/>
                <a:cs typeface="Lucida Sans Unicode"/>
              </a:rPr>
              <a:t>linked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20">
                <a:solidFill>
                  <a:srgbClr val="FFFFFF"/>
                </a:solidFill>
                <a:latin typeface="Lucida Sans Unicode"/>
                <a:cs typeface="Lucida Sans Unicode"/>
              </a:rPr>
              <a:t>list</a:t>
            </a:r>
            <a:r>
              <a:rPr dirty="0" sz="3500" spc="-229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10">
                <a:solidFill>
                  <a:srgbClr val="FFFFFF"/>
                </a:solidFill>
                <a:latin typeface="Lucida Sans Unicode"/>
                <a:cs typeface="Lucida Sans Unicode"/>
              </a:rPr>
              <a:t>of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30">
                <a:solidFill>
                  <a:srgbClr val="FFFFFF"/>
                </a:solidFill>
                <a:latin typeface="Lucida Sans Unicode"/>
                <a:cs typeface="Lucida Sans Unicode"/>
              </a:rPr>
              <a:t>blocks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60">
                <a:solidFill>
                  <a:srgbClr val="FFFFFF"/>
                </a:solidFill>
                <a:latin typeface="Lucida Sans Unicode"/>
                <a:cs typeface="Lucida Sans Unicode"/>
              </a:rPr>
              <a:t>with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95">
                <a:solidFill>
                  <a:srgbClr val="FFFFFF"/>
                </a:solidFill>
                <a:latin typeface="Lucida Sans Unicode"/>
                <a:cs typeface="Lucida Sans Unicode"/>
              </a:rPr>
              <a:t>hashes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10">
                <a:solidFill>
                  <a:srgbClr val="FFFFFF"/>
                </a:solidFill>
                <a:latin typeface="Lucida Sans Unicode"/>
                <a:cs typeface="Lucida Sans Unicode"/>
              </a:rPr>
              <a:t>of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10">
                <a:solidFill>
                  <a:srgbClr val="FFFFFF"/>
                </a:solidFill>
                <a:latin typeface="Lucida Sans Unicode"/>
                <a:cs typeface="Lucida Sans Unicode"/>
              </a:rPr>
              <a:t>data </a:t>
            </a:r>
            <a:r>
              <a:rPr dirty="0" sz="3500" spc="-109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3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3500" spc="-225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7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dirty="0" sz="3500" spc="-245">
                <a:solidFill>
                  <a:srgbClr val="FFFFFF"/>
                </a:solidFill>
                <a:latin typeface="Lucida Sans Unicode"/>
                <a:cs typeface="Lucida Sans Unicode"/>
              </a:rPr>
              <a:t>h</a:t>
            </a:r>
            <a:r>
              <a:rPr dirty="0" sz="3500" spc="-9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3500" spc="-25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3500" spc="-9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114">
                <a:solidFill>
                  <a:srgbClr val="FFFFFF"/>
                </a:solidFill>
                <a:latin typeface="Lucida Sans Unicode"/>
                <a:cs typeface="Lucida Sans Unicode"/>
              </a:rPr>
              <a:t>v</a:t>
            </a:r>
            <a:r>
              <a:rPr dirty="0" sz="3500" spc="-16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3500" spc="-245">
                <a:solidFill>
                  <a:srgbClr val="FFFFFF"/>
                </a:solidFill>
                <a:latin typeface="Lucida Sans Unicode"/>
                <a:cs typeface="Lucida Sans Unicode"/>
              </a:rPr>
              <a:t>u</a:t>
            </a:r>
            <a:r>
              <a:rPr dirty="0" sz="3500" spc="25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b</a:t>
            </a:r>
            <a:r>
              <a:rPr dirty="0" sz="3500" spc="-165">
                <a:solidFill>
                  <a:srgbClr val="FFFFFF"/>
                </a:solidFill>
                <a:latin typeface="Lucida Sans Unicode"/>
                <a:cs typeface="Lucida Sans Unicode"/>
              </a:rPr>
              <a:t>l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3500" spc="4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dirty="0" sz="3500" spc="-270">
                <a:solidFill>
                  <a:srgbClr val="FFFFFF"/>
                </a:solidFill>
                <a:latin typeface="Lucida Sans Unicode"/>
                <a:cs typeface="Lucida Sans Unicode"/>
              </a:rPr>
              <a:t>k</a:t>
            </a:r>
            <a:r>
              <a:rPr dirty="0" sz="3500" spc="-180">
                <a:solidFill>
                  <a:srgbClr val="FFFFFF"/>
                </a:solidFill>
                <a:latin typeface="Lucida Sans Unicode"/>
                <a:cs typeface="Lucida Sans Unicode"/>
              </a:rPr>
              <a:t>.</a:t>
            </a:r>
            <a:endParaRPr sz="3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45">
                <a:solidFill>
                  <a:srgbClr val="FFFFFF"/>
                </a:solidFill>
                <a:latin typeface="Lucida Sans Unicode"/>
                <a:cs typeface="Lucida Sans Unicode"/>
              </a:rPr>
              <a:t>blockchain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85">
                <a:solidFill>
                  <a:srgbClr val="FFFFFF"/>
                </a:solidFill>
                <a:latin typeface="Lucida Sans Unicode"/>
                <a:cs typeface="Lucida Sans Unicode"/>
              </a:rPr>
              <a:t>has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40">
                <a:solidFill>
                  <a:srgbClr val="FFFFFF"/>
                </a:solidFill>
                <a:latin typeface="Lucida Sans Unicode"/>
                <a:cs typeface="Lucida Sans Unicode"/>
              </a:rPr>
              <a:t>difficulty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25">
                <a:solidFill>
                  <a:srgbClr val="FFFFFF"/>
                </a:solidFill>
                <a:latin typeface="Lucida Sans Unicode"/>
                <a:cs typeface="Lucida Sans Unicode"/>
              </a:rPr>
              <a:t>level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for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block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50">
                <a:solidFill>
                  <a:srgbClr val="FFFFFF"/>
                </a:solidFill>
                <a:latin typeface="Lucida Sans Unicode"/>
                <a:cs typeface="Lucida Sans Unicode"/>
              </a:rPr>
              <a:t>validity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14">
                <a:solidFill>
                  <a:srgbClr val="FFFFFF"/>
                </a:solidFill>
                <a:latin typeface="Lucida Sans Unicode"/>
                <a:cs typeface="Lucida Sans Unicode"/>
              </a:rPr>
              <a:t>based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95">
                <a:solidFill>
                  <a:srgbClr val="FFFFFF"/>
                </a:solidFill>
                <a:latin typeface="Lucida Sans Unicode"/>
                <a:cs typeface="Lucida Sans Unicode"/>
              </a:rPr>
              <a:t>on</a:t>
            </a:r>
            <a:endParaRPr sz="3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dirty="0" sz="3500" spc="-165">
                <a:solidFill>
                  <a:srgbClr val="FFFFFF"/>
                </a:solidFill>
                <a:latin typeface="Lucida Sans Unicode"/>
                <a:cs typeface="Lucida Sans Unicode"/>
              </a:rPr>
              <a:t>l</a:t>
            </a:r>
            <a:r>
              <a:rPr dirty="0" sz="3500" spc="-9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3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229">
                <a:solidFill>
                  <a:srgbClr val="FFFFFF"/>
                </a:solidFill>
                <a:latin typeface="Lucida Sans Unicode"/>
                <a:cs typeface="Lucida Sans Unicode"/>
              </a:rPr>
              <a:t>d</a:t>
            </a:r>
            <a:r>
              <a:rPr dirty="0" sz="3500" spc="-16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3500" spc="-215">
                <a:solidFill>
                  <a:srgbClr val="FFFFFF"/>
                </a:solidFill>
                <a:latin typeface="Lucida Sans Unicode"/>
                <a:cs typeface="Lucida Sans Unicode"/>
              </a:rPr>
              <a:t>g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70">
                <a:solidFill>
                  <a:srgbClr val="FFFFFF"/>
                </a:solidFill>
                <a:latin typeface="Lucida Sans Unicode"/>
                <a:cs typeface="Lucida Sans Unicode"/>
              </a:rPr>
              <a:t>z</a:t>
            </a:r>
            <a:r>
              <a:rPr dirty="0" sz="3500" spc="-9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25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3500" spc="25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65">
                <a:solidFill>
                  <a:srgbClr val="FFFFFF"/>
                </a:solidFill>
                <a:latin typeface="Lucida Sans Unicode"/>
                <a:cs typeface="Lucida Sans Unicode"/>
              </a:rPr>
              <a:t>i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70">
                <a:solidFill>
                  <a:srgbClr val="FFFFFF"/>
                </a:solidFill>
                <a:latin typeface="Lucida Sans Unicode"/>
                <a:cs typeface="Lucida Sans Unicode"/>
              </a:rPr>
              <a:t>t</a:t>
            </a:r>
            <a:r>
              <a:rPr dirty="0" sz="3500" spc="-245">
                <a:solidFill>
                  <a:srgbClr val="FFFFFF"/>
                </a:solidFill>
                <a:latin typeface="Lucida Sans Unicode"/>
                <a:cs typeface="Lucida Sans Unicode"/>
              </a:rPr>
              <a:t>h</a:t>
            </a:r>
            <a:r>
              <a:rPr dirty="0" sz="3500" spc="-90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45">
                <a:solidFill>
                  <a:srgbClr val="FFFFFF"/>
                </a:solidFill>
                <a:latin typeface="Lucida Sans Unicode"/>
                <a:cs typeface="Lucida Sans Unicode"/>
              </a:rPr>
              <a:t>h</a:t>
            </a:r>
            <a:r>
              <a:rPr dirty="0" sz="3500" spc="-3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20">
                <a:solidFill>
                  <a:srgbClr val="FFFFFF"/>
                </a:solidFill>
                <a:latin typeface="Lucida Sans Unicode"/>
                <a:cs typeface="Lucida Sans Unicode"/>
              </a:rPr>
              <a:t>s</a:t>
            </a:r>
            <a:r>
              <a:rPr dirty="0" sz="3500" spc="-245">
                <a:solidFill>
                  <a:srgbClr val="FFFFFF"/>
                </a:solidFill>
                <a:latin typeface="Lucida Sans Unicode"/>
                <a:cs typeface="Lucida Sans Unicode"/>
              </a:rPr>
              <a:t>h</a:t>
            </a:r>
            <a:r>
              <a:rPr dirty="0" sz="3500" spc="-180">
                <a:solidFill>
                  <a:srgbClr val="FFFFFF"/>
                </a:solidFill>
                <a:latin typeface="Lucida Sans Unicode"/>
                <a:cs typeface="Lucida Sans Unicode"/>
              </a:rPr>
              <a:t>.</a:t>
            </a:r>
            <a:endParaRPr sz="3500">
              <a:latin typeface="Lucida Sans Unicode"/>
              <a:cs typeface="Lucida Sans Unicode"/>
            </a:endParaRPr>
          </a:p>
          <a:p>
            <a:pPr marL="12700" marR="5080">
              <a:lnSpc>
                <a:spcPts val="4880"/>
              </a:lnSpc>
              <a:spcBef>
                <a:spcPts val="270"/>
              </a:spcBef>
            </a:pPr>
            <a:r>
              <a:rPr dirty="0" sz="3500">
                <a:solidFill>
                  <a:srgbClr val="FFFFFF"/>
                </a:solidFill>
                <a:latin typeface="Lucida Sans Unicode"/>
                <a:cs typeface="Lucida Sans Unicode"/>
              </a:rPr>
              <a:t>SYCL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70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35">
                <a:solidFill>
                  <a:srgbClr val="FFFFFF"/>
                </a:solidFill>
                <a:latin typeface="Lucida Sans Unicode"/>
                <a:cs typeface="Lucida Sans Unicode"/>
              </a:rPr>
              <a:t>used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6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75">
                <a:solidFill>
                  <a:srgbClr val="FFFFFF"/>
                </a:solidFill>
                <a:latin typeface="Lucida Sans Unicode"/>
                <a:cs typeface="Lucida Sans Unicode"/>
              </a:rPr>
              <a:t>mine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30">
                <a:solidFill>
                  <a:srgbClr val="FFFFFF"/>
                </a:solidFill>
                <a:latin typeface="Lucida Sans Unicode"/>
                <a:cs typeface="Lucida Sans Unicode"/>
              </a:rPr>
              <a:t>blocks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00">
                <a:solidFill>
                  <a:srgbClr val="FFFFFF"/>
                </a:solidFill>
                <a:latin typeface="Lucida Sans Unicode"/>
                <a:cs typeface="Lucida Sans Unicode"/>
              </a:rPr>
              <a:t>in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40">
                <a:solidFill>
                  <a:srgbClr val="FFFFFF"/>
                </a:solidFill>
                <a:latin typeface="Lucida Sans Unicode"/>
                <a:cs typeface="Lucida Sans Unicode"/>
              </a:rPr>
              <a:t>parallel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95">
                <a:solidFill>
                  <a:srgbClr val="FFFFFF"/>
                </a:solidFill>
                <a:latin typeface="Lucida Sans Unicode"/>
                <a:cs typeface="Lucida Sans Unicode"/>
              </a:rPr>
              <a:t>on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35">
                <a:solidFill>
                  <a:srgbClr val="FFFFFF"/>
                </a:solidFill>
                <a:latin typeface="Lucida Sans Unicode"/>
                <a:cs typeface="Lucida Sans Unicode"/>
              </a:rPr>
              <a:t>suitable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10">
                <a:solidFill>
                  <a:srgbClr val="FFFFFF"/>
                </a:solidFill>
                <a:latin typeface="Lucida Sans Unicode"/>
                <a:cs typeface="Lucida Sans Unicode"/>
              </a:rPr>
              <a:t>device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for </a:t>
            </a:r>
            <a:r>
              <a:rPr dirty="0" sz="3500" spc="-109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b</a:t>
            </a:r>
            <a:r>
              <a:rPr dirty="0" sz="3500" spc="-9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170">
                <a:solidFill>
                  <a:srgbClr val="FFFFFF"/>
                </a:solidFill>
                <a:latin typeface="Lucida Sans Unicode"/>
                <a:cs typeface="Lucida Sans Unicode"/>
              </a:rPr>
              <a:t>tt</a:t>
            </a:r>
            <a:r>
              <a:rPr dirty="0" sz="3500" spc="-9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245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p</a:t>
            </a:r>
            <a:r>
              <a:rPr dirty="0" sz="3500" spc="-9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25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3500" spc="-75">
                <a:solidFill>
                  <a:srgbClr val="FFFFFF"/>
                </a:solidFill>
                <a:latin typeface="Lucida Sans Unicode"/>
                <a:cs typeface="Lucida Sans Unicode"/>
              </a:rPr>
              <a:t>f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o</a:t>
            </a:r>
            <a:r>
              <a:rPr dirty="0" sz="3500" spc="-250">
                <a:solidFill>
                  <a:srgbClr val="FFFFFF"/>
                </a:solidFill>
                <a:latin typeface="Lucida Sans Unicode"/>
                <a:cs typeface="Lucida Sans Unicode"/>
              </a:rPr>
              <a:t>r</a:t>
            </a:r>
            <a:r>
              <a:rPr dirty="0" sz="3500" spc="-200">
                <a:solidFill>
                  <a:srgbClr val="FFFFFF"/>
                </a:solidFill>
                <a:latin typeface="Lucida Sans Unicode"/>
                <a:cs typeface="Lucida Sans Unicode"/>
              </a:rPr>
              <a:t>m</a:t>
            </a:r>
            <a:r>
              <a:rPr dirty="0" sz="3500" spc="-30">
                <a:solidFill>
                  <a:srgbClr val="FFFFFF"/>
                </a:solidFill>
                <a:latin typeface="Lucida Sans Unicode"/>
                <a:cs typeface="Lucida Sans Unicode"/>
              </a:rPr>
              <a:t>a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n</a:t>
            </a:r>
            <a:r>
              <a:rPr dirty="0" sz="3500" spc="40">
                <a:solidFill>
                  <a:srgbClr val="FFFFFF"/>
                </a:solidFill>
                <a:latin typeface="Lucida Sans Unicode"/>
                <a:cs typeface="Lucida Sans Unicode"/>
              </a:rPr>
              <a:t>c</a:t>
            </a:r>
            <a:r>
              <a:rPr dirty="0" sz="3500" spc="-95">
                <a:solidFill>
                  <a:srgbClr val="FFFFFF"/>
                </a:solidFill>
                <a:latin typeface="Lucida Sans Unicode"/>
                <a:cs typeface="Lucida Sans Unicode"/>
              </a:rPr>
              <a:t>e</a:t>
            </a:r>
            <a:r>
              <a:rPr dirty="0" sz="3500" spc="-180">
                <a:solidFill>
                  <a:srgbClr val="FFFFFF"/>
                </a:solidFill>
                <a:latin typeface="Lucida Sans Unicode"/>
                <a:cs typeface="Lucida Sans Unicode"/>
              </a:rPr>
              <a:t>.</a:t>
            </a:r>
            <a:endParaRPr sz="3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dirty="0" sz="3500" spc="-260">
                <a:solidFill>
                  <a:srgbClr val="FFFFFF"/>
                </a:solidFill>
                <a:latin typeface="Lucida Sans Unicode"/>
                <a:cs typeface="Lucida Sans Unicode"/>
              </a:rPr>
              <a:t>SHA-256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25">
                <a:solidFill>
                  <a:srgbClr val="FFFFFF"/>
                </a:solidFill>
                <a:latin typeface="Lucida Sans Unicode"/>
                <a:cs typeface="Lucida Sans Unicode"/>
              </a:rPr>
              <a:t>hash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function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70">
                <a:solidFill>
                  <a:srgbClr val="FFFFFF"/>
                </a:solidFill>
                <a:latin typeface="Lucida Sans Unicode"/>
                <a:cs typeface="Lucida Sans Unicode"/>
              </a:rPr>
              <a:t>is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35">
                <a:solidFill>
                  <a:srgbClr val="FFFFFF"/>
                </a:solidFill>
                <a:latin typeface="Lucida Sans Unicode"/>
                <a:cs typeface="Lucida Sans Unicode"/>
              </a:rPr>
              <a:t>used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60">
                <a:solidFill>
                  <a:srgbClr val="FFFFFF"/>
                </a:solidFill>
                <a:latin typeface="Lucida Sans Unicode"/>
                <a:cs typeface="Lucida Sans Unicode"/>
              </a:rPr>
              <a:t>to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90">
                <a:solidFill>
                  <a:srgbClr val="FFFFFF"/>
                </a:solidFill>
                <a:latin typeface="Lucida Sans Unicode"/>
                <a:cs typeface="Lucida Sans Unicode"/>
              </a:rPr>
              <a:t>calculate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7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dirty="0" sz="3500" spc="-24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55">
                <a:solidFill>
                  <a:srgbClr val="FFFFFF"/>
                </a:solidFill>
                <a:latin typeface="Lucida Sans Unicode"/>
                <a:cs typeface="Lucida Sans Unicode"/>
              </a:rPr>
              <a:t>block</a:t>
            </a:r>
            <a:r>
              <a:rPr dirty="0" sz="3500" spc="-235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dirty="0" sz="3500" spc="-135">
                <a:solidFill>
                  <a:srgbClr val="FFFFFF"/>
                </a:solidFill>
                <a:latin typeface="Lucida Sans Unicode"/>
                <a:cs typeface="Lucida Sans Unicode"/>
              </a:rPr>
              <a:t>hash.</a:t>
            </a:r>
            <a:endParaRPr sz="35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237309" y="1251463"/>
            <a:ext cx="7810499" cy="77819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460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dirty="0" spc="-235"/>
              <a:t>Thank</a:t>
            </a:r>
            <a:r>
              <a:rPr dirty="0" spc="-335"/>
              <a:t> </a:t>
            </a:r>
            <a:r>
              <a:rPr dirty="0" spc="-440"/>
              <a:t>You</a:t>
            </a: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363438" y="560462"/>
            <a:ext cx="2305049" cy="2105024"/>
          </a:xfrm>
          <a:prstGeom prst="rect">
            <a:avLst/>
          </a:prstGeom>
        </p:spPr>
      </p:pic>
      <p:grpSp>
        <p:nvGrpSpPr>
          <p:cNvPr id="5" name="object 5"/>
          <p:cNvGrpSpPr/>
          <p:nvPr/>
        </p:nvGrpSpPr>
        <p:grpSpPr>
          <a:xfrm>
            <a:off x="882224" y="5537153"/>
            <a:ext cx="13924280" cy="4750435"/>
            <a:chOff x="882224" y="5537153"/>
            <a:chExt cx="13924280" cy="4750435"/>
          </a:xfrm>
        </p:grpSpPr>
        <p:sp>
          <p:nvSpPr>
            <p:cNvPr id="6" name="object 6"/>
            <p:cNvSpPr/>
            <p:nvPr/>
          </p:nvSpPr>
          <p:spPr>
            <a:xfrm>
              <a:off x="2661099" y="5546076"/>
              <a:ext cx="12145645" cy="0"/>
            </a:xfrm>
            <a:custGeom>
              <a:avLst/>
              <a:gdLst/>
              <a:ahLst/>
              <a:cxnLst/>
              <a:rect l="l" t="t" r="r" b="b"/>
              <a:pathLst>
                <a:path w="12145644" h="0">
                  <a:moveTo>
                    <a:pt x="0" y="0"/>
                  </a:moveTo>
                  <a:lnTo>
                    <a:pt x="12145076" y="0"/>
                  </a:lnTo>
                </a:path>
              </a:pathLst>
            </a:custGeom>
            <a:ln w="17847">
              <a:solidFill>
                <a:srgbClr val="64E687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82224" y="8681593"/>
              <a:ext cx="2419349" cy="1605405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5887085">
              <a:lnSpc>
                <a:spcPct val="100000"/>
              </a:lnSpc>
              <a:spcBef>
                <a:spcPts val="100"/>
              </a:spcBef>
            </a:pPr>
            <a:r>
              <a:rPr dirty="0" spc="-20"/>
              <a:t>F</a:t>
            </a:r>
            <a:r>
              <a:rPr dirty="0" spc="25"/>
              <a:t>o</a:t>
            </a:r>
            <a:r>
              <a:rPr dirty="0" spc="-45"/>
              <a:t>r</a:t>
            </a:r>
            <a:r>
              <a:rPr dirty="0" spc="-215"/>
              <a:t> </a:t>
            </a:r>
            <a:r>
              <a:rPr dirty="0" spc="-114"/>
              <a:t>Y</a:t>
            </a:r>
            <a:r>
              <a:rPr dirty="0" spc="25"/>
              <a:t>o</a:t>
            </a:r>
            <a:r>
              <a:rPr dirty="0" spc="-70"/>
              <a:t>u</a:t>
            </a:r>
            <a:r>
              <a:rPr dirty="0" spc="-45"/>
              <a:t>r</a:t>
            </a:r>
            <a:r>
              <a:rPr dirty="0" spc="-215"/>
              <a:t> </a:t>
            </a:r>
            <a:r>
              <a:rPr dirty="0" spc="35"/>
              <a:t>A</a:t>
            </a:r>
            <a:r>
              <a:rPr dirty="0" spc="5"/>
              <a:t>tt</a:t>
            </a:r>
            <a:r>
              <a:rPr dirty="0" spc="-40"/>
              <a:t>e</a:t>
            </a:r>
            <a:r>
              <a:rPr dirty="0" spc="-40"/>
              <a:t>n</a:t>
            </a:r>
            <a:r>
              <a:rPr dirty="0" spc="5"/>
              <a:t>t</a:t>
            </a:r>
            <a:r>
              <a:rPr dirty="0" spc="-45"/>
              <a:t>i</a:t>
            </a:r>
            <a:r>
              <a:rPr dirty="0" spc="25"/>
              <a:t>o</a:t>
            </a:r>
            <a:r>
              <a:rPr dirty="0" spc="-35"/>
              <a:t>n</a:t>
            </a:r>
          </a:p>
          <a:p>
            <a:pPr marL="12700">
              <a:lnSpc>
                <a:spcPct val="100000"/>
              </a:lnSpc>
              <a:spcBef>
                <a:spcPts val="3870"/>
              </a:spcBef>
            </a:pPr>
            <a:r>
              <a:rPr dirty="0" sz="4100" spc="15" b="0">
                <a:solidFill>
                  <a:srgbClr val="64E687"/>
                </a:solidFill>
                <a:latin typeface="Lucida Sans Unicode"/>
                <a:cs typeface="Lucida Sans Unicode"/>
              </a:rPr>
              <a:t>We</a:t>
            </a:r>
            <a:r>
              <a:rPr dirty="0" sz="4100" spc="-275" b="0">
                <a:solidFill>
                  <a:srgbClr val="64E687"/>
                </a:solidFill>
                <a:latin typeface="Lucida Sans Unicode"/>
                <a:cs typeface="Lucida Sans Unicode"/>
              </a:rPr>
              <a:t> </a:t>
            </a:r>
            <a:r>
              <a:rPr dirty="0" sz="4100" spc="-150" b="0">
                <a:solidFill>
                  <a:srgbClr val="64E687"/>
                </a:solidFill>
                <a:latin typeface="Lucida Sans Unicode"/>
                <a:cs typeface="Lucida Sans Unicode"/>
              </a:rPr>
              <a:t>appreciate</a:t>
            </a:r>
            <a:r>
              <a:rPr dirty="0" sz="4100" spc="-275" b="0">
                <a:solidFill>
                  <a:srgbClr val="64E687"/>
                </a:solidFill>
                <a:latin typeface="Lucida Sans Unicode"/>
                <a:cs typeface="Lucida Sans Unicode"/>
              </a:rPr>
              <a:t> </a:t>
            </a:r>
            <a:r>
              <a:rPr dirty="0" sz="4100" spc="-240" b="0">
                <a:solidFill>
                  <a:srgbClr val="64E687"/>
                </a:solidFill>
                <a:latin typeface="Lucida Sans Unicode"/>
                <a:cs typeface="Lucida Sans Unicode"/>
              </a:rPr>
              <a:t>your</a:t>
            </a:r>
            <a:r>
              <a:rPr dirty="0" sz="4100" spc="-275" b="0">
                <a:solidFill>
                  <a:srgbClr val="64E687"/>
                </a:solidFill>
                <a:latin typeface="Lucida Sans Unicode"/>
                <a:cs typeface="Lucida Sans Unicode"/>
              </a:rPr>
              <a:t> </a:t>
            </a:r>
            <a:r>
              <a:rPr dirty="0" sz="4100" spc="-145" b="0">
                <a:solidFill>
                  <a:srgbClr val="64E687"/>
                </a:solidFill>
                <a:latin typeface="Lucida Sans Unicode"/>
                <a:cs typeface="Lucida Sans Unicode"/>
              </a:rPr>
              <a:t>feedback</a:t>
            </a:r>
            <a:r>
              <a:rPr dirty="0" sz="4100" spc="-270" b="0">
                <a:solidFill>
                  <a:srgbClr val="64E687"/>
                </a:solidFill>
                <a:latin typeface="Lucida Sans Unicode"/>
                <a:cs typeface="Lucida Sans Unicode"/>
              </a:rPr>
              <a:t> </a:t>
            </a:r>
            <a:r>
              <a:rPr dirty="0" sz="4100" spc="-195" b="0">
                <a:solidFill>
                  <a:srgbClr val="64E687"/>
                </a:solidFill>
                <a:latin typeface="Lucida Sans Unicode"/>
                <a:cs typeface="Lucida Sans Unicode"/>
              </a:rPr>
              <a:t>and</a:t>
            </a:r>
            <a:r>
              <a:rPr dirty="0" sz="4100" spc="-275" b="0">
                <a:solidFill>
                  <a:srgbClr val="64E687"/>
                </a:solidFill>
                <a:latin typeface="Lucida Sans Unicode"/>
                <a:cs typeface="Lucida Sans Unicode"/>
              </a:rPr>
              <a:t> </a:t>
            </a:r>
            <a:r>
              <a:rPr dirty="0" sz="4100" spc="-160" b="0">
                <a:solidFill>
                  <a:srgbClr val="64E687"/>
                </a:solidFill>
                <a:latin typeface="Lucida Sans Unicode"/>
                <a:cs typeface="Lucida Sans Unicode"/>
              </a:rPr>
              <a:t>suggestions.</a:t>
            </a:r>
            <a:endParaRPr sz="4100">
              <a:latin typeface="Lucida Sans Unicode"/>
              <a:cs typeface="Lucida Sans Unicode"/>
            </a:endParaRPr>
          </a:p>
          <a:p>
            <a:pPr marL="4444365">
              <a:lnSpc>
                <a:spcPct val="100000"/>
              </a:lnSpc>
              <a:spcBef>
                <a:spcPts val="3525"/>
              </a:spcBef>
            </a:pPr>
            <a:r>
              <a:rPr dirty="0" sz="3950" spc="40">
                <a:latin typeface="Roboto"/>
                <a:cs typeface="Roboto"/>
              </a:rPr>
              <a:t>Prepared</a:t>
            </a:r>
            <a:r>
              <a:rPr dirty="0" sz="3950" spc="-35">
                <a:latin typeface="Roboto"/>
                <a:cs typeface="Roboto"/>
              </a:rPr>
              <a:t> </a:t>
            </a:r>
            <a:r>
              <a:rPr dirty="0" sz="3950" spc="15">
                <a:latin typeface="Roboto"/>
                <a:cs typeface="Roboto"/>
              </a:rPr>
              <a:t>By:</a:t>
            </a:r>
            <a:endParaRPr sz="3950">
              <a:latin typeface="Roboto"/>
              <a:cs typeface="Roboto"/>
            </a:endParaRPr>
          </a:p>
          <a:p>
            <a:pPr marL="5910580">
              <a:lnSpc>
                <a:spcPts val="3265"/>
              </a:lnSpc>
              <a:spcBef>
                <a:spcPts val="3485"/>
              </a:spcBef>
              <a:tabLst>
                <a:tab pos="7948295" algn="l"/>
              </a:tabLst>
            </a:pPr>
            <a:r>
              <a:rPr dirty="0" sz="2750" spc="-10">
                <a:latin typeface="Roboto"/>
                <a:cs typeface="Roboto"/>
              </a:rPr>
              <a:t>Raju</a:t>
            </a:r>
            <a:r>
              <a:rPr dirty="0" sz="2750" spc="5">
                <a:latin typeface="Roboto"/>
                <a:cs typeface="Roboto"/>
              </a:rPr>
              <a:t> </a:t>
            </a:r>
            <a:r>
              <a:rPr dirty="0" sz="2750" spc="-15">
                <a:latin typeface="Roboto"/>
                <a:cs typeface="Roboto"/>
              </a:rPr>
              <a:t>Ranjan	</a:t>
            </a:r>
            <a:r>
              <a:rPr dirty="0" sz="2750" spc="-5">
                <a:latin typeface="Roboto"/>
                <a:cs typeface="Roboto"/>
              </a:rPr>
              <a:t>(rajuaryan0033@gmail.com)</a:t>
            </a:r>
            <a:endParaRPr sz="2750">
              <a:latin typeface="Roboto"/>
              <a:cs typeface="Roboto"/>
            </a:endParaRPr>
          </a:p>
          <a:p>
            <a:pPr marL="5910580" marR="5080">
              <a:lnSpc>
                <a:spcPts val="3220"/>
              </a:lnSpc>
              <a:spcBef>
                <a:spcPts val="140"/>
              </a:spcBef>
              <a:tabLst>
                <a:tab pos="8174990" algn="l"/>
                <a:tab pos="8653780" algn="l"/>
                <a:tab pos="8706485" algn="l"/>
              </a:tabLst>
            </a:pPr>
            <a:r>
              <a:rPr dirty="0" sz="2750" spc="-10">
                <a:latin typeface="Roboto"/>
                <a:cs typeface="Roboto"/>
              </a:rPr>
              <a:t>Rishabh</a:t>
            </a:r>
            <a:r>
              <a:rPr dirty="0" sz="2750" spc="25">
                <a:latin typeface="Roboto"/>
                <a:cs typeface="Roboto"/>
              </a:rPr>
              <a:t> </a:t>
            </a:r>
            <a:r>
              <a:rPr dirty="0" sz="2750" spc="-5">
                <a:latin typeface="Roboto"/>
                <a:cs typeface="Roboto"/>
              </a:rPr>
              <a:t>Sharma	(rishabhsharma8912@gmail.com) </a:t>
            </a:r>
            <a:r>
              <a:rPr dirty="0" sz="2750" spc="-670">
                <a:latin typeface="Roboto"/>
                <a:cs typeface="Roboto"/>
              </a:rPr>
              <a:t> </a:t>
            </a:r>
            <a:r>
              <a:rPr dirty="0" sz="2750" spc="-15">
                <a:latin typeface="Roboto"/>
                <a:cs typeface="Roboto"/>
              </a:rPr>
              <a:t>Shah</a:t>
            </a:r>
            <a:r>
              <a:rPr dirty="0" sz="2750" spc="15">
                <a:latin typeface="Roboto"/>
                <a:cs typeface="Roboto"/>
              </a:rPr>
              <a:t> </a:t>
            </a:r>
            <a:r>
              <a:rPr dirty="0" sz="2750" spc="30">
                <a:latin typeface="Roboto"/>
                <a:cs typeface="Roboto"/>
              </a:rPr>
              <a:t>Abrar</a:t>
            </a:r>
            <a:r>
              <a:rPr dirty="0" sz="2750" spc="15">
                <a:latin typeface="Roboto"/>
                <a:cs typeface="Roboto"/>
              </a:rPr>
              <a:t> </a:t>
            </a:r>
            <a:r>
              <a:rPr dirty="0" sz="2750" spc="-10">
                <a:latin typeface="Roboto"/>
                <a:cs typeface="Roboto"/>
              </a:rPr>
              <a:t>Mahi		</a:t>
            </a:r>
            <a:r>
              <a:rPr dirty="0" sz="2750" spc="-5">
                <a:latin typeface="Roboto"/>
                <a:cs typeface="Roboto"/>
              </a:rPr>
              <a:t>(shahabrarmahi@gmail.com) </a:t>
            </a:r>
            <a:r>
              <a:rPr dirty="0" sz="2750">
                <a:latin typeface="Roboto"/>
                <a:cs typeface="Roboto"/>
              </a:rPr>
              <a:t> </a:t>
            </a:r>
            <a:r>
              <a:rPr dirty="0" sz="2750" spc="-65">
                <a:latin typeface="Arial"/>
                <a:cs typeface="Arial"/>
              </a:rPr>
              <a:t>Vivek</a:t>
            </a:r>
            <a:r>
              <a:rPr dirty="0" sz="2750" spc="-75">
                <a:latin typeface="Arial"/>
                <a:cs typeface="Arial"/>
              </a:rPr>
              <a:t> </a:t>
            </a:r>
            <a:r>
              <a:rPr dirty="0" sz="2750" spc="-90">
                <a:latin typeface="Arial"/>
                <a:cs typeface="Arial"/>
              </a:rPr>
              <a:t>Baitaru	</a:t>
            </a:r>
            <a:r>
              <a:rPr dirty="0" sz="2750" spc="-75">
                <a:latin typeface="Arial"/>
                <a:cs typeface="Arial"/>
              </a:rPr>
              <a:t>(vivekbaitaru@gmail.com)</a:t>
            </a:r>
            <a:endParaRPr sz="2750">
              <a:latin typeface="Arial"/>
              <a:cs typeface="Arial"/>
            </a:endParaRPr>
          </a:p>
          <a:p>
            <a:pPr marL="5910580">
              <a:lnSpc>
                <a:spcPts val="3140"/>
              </a:lnSpc>
              <a:tabLst>
                <a:tab pos="8747125" algn="l"/>
              </a:tabLst>
            </a:pPr>
            <a:r>
              <a:rPr dirty="0" sz="2750" spc="-140">
                <a:latin typeface="Arial"/>
                <a:cs typeface="Arial"/>
              </a:rPr>
              <a:t>Ayush</a:t>
            </a:r>
            <a:r>
              <a:rPr dirty="0" sz="2750" spc="-75">
                <a:latin typeface="Arial"/>
                <a:cs typeface="Arial"/>
              </a:rPr>
              <a:t> </a:t>
            </a:r>
            <a:r>
              <a:rPr dirty="0" sz="2750" spc="-100">
                <a:latin typeface="Arial"/>
                <a:cs typeface="Arial"/>
              </a:rPr>
              <a:t>Somankar	</a:t>
            </a:r>
            <a:r>
              <a:rPr dirty="0" sz="2750" spc="-85">
                <a:latin typeface="Arial"/>
                <a:cs typeface="Arial"/>
              </a:rPr>
              <a:t>(aayushsomankar@gmail.com)</a:t>
            </a:r>
            <a:endParaRPr sz="27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Raju Ranjan</dc:creator>
  <cp:keywords>DAFeLOPrwXM,BAEkt129vls</cp:keywords>
  <dc:title>Implementing a Blockchain with DPC++</dc:title>
  <dcterms:created xsi:type="dcterms:W3CDTF">2023-03-25T06:21:27Z</dcterms:created>
  <dcterms:modified xsi:type="dcterms:W3CDTF">2023-03-25T06:21:27Z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2023-03-25T00:00:00Z</vt:filetime>
  </property>
  <property fmtid="{D5CDD505-2E9C-101B-9397-08002B2CF9AE}" pid="3" name="Creator">
    <vt:lpwstr>Canva</vt:lpwstr>
  </property>
  <property fmtid="{D5CDD505-2E9C-101B-9397-08002B2CF9AE}" pid="4" name="LastSaved">
    <vt:filetime>2023-03-25T00:00:00Z</vt:filetime>
  </property>
</Properties>
</file>